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18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93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27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09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40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97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05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73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31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38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01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64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35C31-E472-4BFD-8F05-D97DB25217AF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610F5-095B-47AE-812E-675A33876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8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80988" y="-46742"/>
            <a:ext cx="3471235" cy="410458"/>
          </a:xfrm>
          <a:ln w="7302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800" b="1" dirty="0" smtClean="0">
                <a:solidFill>
                  <a:srgbClr val="FF0000"/>
                </a:solidFill>
                <a:latin typeface="Arial Black" pitchFamily="34" charset="0"/>
              </a:rPr>
              <a:t>TRANSFUSION MASSIVE</a:t>
            </a:r>
            <a:endParaRPr lang="fr-FR" sz="2000" b="1" dirty="0"/>
          </a:p>
        </p:txBody>
      </p:sp>
      <p:pic>
        <p:nvPicPr>
          <p:cNvPr id="1026" name="Picture 2" descr="logo ch le blanc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403835" cy="410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6682" y="665114"/>
            <a:ext cx="2754306" cy="2169825"/>
          </a:xfrm>
          <a:prstGeom prst="rect">
            <a:avLst/>
          </a:prstGeom>
          <a:noFill/>
          <a:ln w="539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300" b="1" dirty="0">
                <a:solidFill>
                  <a:srgbClr val="C00000"/>
                </a:solidFill>
              </a:rPr>
              <a:t>Mise en condition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dirty="0"/>
              <a:t>- 2 VVP +/- VVC +/- KTPA</a:t>
            </a:r>
            <a:br>
              <a:rPr lang="fr-FR" sz="1100" dirty="0"/>
            </a:br>
            <a:r>
              <a:rPr lang="fr-FR" sz="1100" dirty="0"/>
              <a:t>- Bilan bio </a:t>
            </a:r>
            <a:r>
              <a:rPr lang="fr-FR" sz="1000" dirty="0"/>
              <a:t>(</a:t>
            </a:r>
            <a:r>
              <a:rPr lang="fr-FR" sz="800" dirty="0"/>
              <a:t>NFS, TP TCA, Fibrine, </a:t>
            </a:r>
            <a:r>
              <a:rPr lang="fr-FR" sz="800" dirty="0" err="1"/>
              <a:t>iono</a:t>
            </a:r>
            <a:r>
              <a:rPr lang="fr-FR" sz="800" dirty="0"/>
              <a:t>, urée, </a:t>
            </a:r>
            <a:r>
              <a:rPr lang="fr-FR" sz="800" dirty="0" err="1"/>
              <a:t>créat</a:t>
            </a:r>
            <a:r>
              <a:rPr lang="fr-FR" sz="800" dirty="0"/>
              <a:t>, GDS, 2</a:t>
            </a:r>
            <a:br>
              <a:rPr lang="fr-FR" sz="800" dirty="0"/>
            </a:br>
            <a:r>
              <a:rPr lang="fr-FR" sz="800" dirty="0"/>
              <a:t>groupes </a:t>
            </a:r>
            <a:r>
              <a:rPr lang="fr-FR" sz="800" dirty="0" smtClean="0"/>
              <a:t> Sanguins + </a:t>
            </a:r>
            <a:r>
              <a:rPr lang="fr-FR" sz="800" dirty="0"/>
              <a:t>RAI)</a:t>
            </a:r>
            <a:r>
              <a:rPr lang="fr-FR" sz="1000" dirty="0"/>
              <a:t/>
            </a:r>
            <a:br>
              <a:rPr lang="fr-FR" sz="1000" dirty="0"/>
            </a:br>
            <a:r>
              <a:rPr lang="fr-FR" sz="1100" dirty="0"/>
              <a:t>- Oxygénation, remplissage +/- NAD</a:t>
            </a:r>
            <a:br>
              <a:rPr lang="fr-FR" sz="1100" dirty="0"/>
            </a:br>
            <a:r>
              <a:rPr lang="fr-FR" sz="1100" dirty="0"/>
              <a:t>- </a:t>
            </a:r>
            <a:r>
              <a:rPr lang="fr-FR" sz="1100" dirty="0" smtClean="0"/>
              <a:t>Accélérateur/réchauffeur de sang 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dirty="0"/>
              <a:t>- Couverture chauffante</a:t>
            </a:r>
            <a:br>
              <a:rPr lang="fr-FR" sz="1100" dirty="0"/>
            </a:br>
            <a:r>
              <a:rPr lang="fr-FR" sz="1100" dirty="0"/>
              <a:t>- Scope </a:t>
            </a:r>
            <a:r>
              <a:rPr lang="fr-FR" sz="1100" dirty="0" smtClean="0"/>
              <a:t>multi-paramètres </a:t>
            </a:r>
            <a:r>
              <a:rPr lang="fr-FR" sz="800" dirty="0"/>
              <a:t>(FC, TA, SaO2, T° </a:t>
            </a:r>
            <a:r>
              <a:rPr lang="fr-FR" sz="800" dirty="0" smtClean="0"/>
              <a:t>)</a:t>
            </a:r>
            <a:r>
              <a:rPr lang="fr-FR" sz="1100" dirty="0" smtClean="0"/>
              <a:t> </a:t>
            </a:r>
            <a:r>
              <a:rPr lang="fr-FR" sz="1100" dirty="0" err="1"/>
              <a:t>CoaguChek</a:t>
            </a:r>
            <a:r>
              <a:rPr lang="fr-FR" sz="1100" dirty="0"/>
              <a:t> = INR</a:t>
            </a:r>
            <a:br>
              <a:rPr lang="fr-FR" sz="1100" dirty="0"/>
            </a:br>
            <a:r>
              <a:rPr lang="fr-FR" sz="1100" dirty="0"/>
              <a:t>- Sonde urinaire après radio bassin</a:t>
            </a:r>
            <a:br>
              <a:rPr lang="fr-FR" sz="1100" dirty="0"/>
            </a:br>
            <a:r>
              <a:rPr lang="fr-FR" sz="1300" dirty="0" smtClean="0">
                <a:solidFill>
                  <a:srgbClr val="C00000"/>
                </a:solidFill>
              </a:rPr>
              <a:t>☎  </a:t>
            </a:r>
            <a:r>
              <a:rPr lang="fr-FR" sz="1300" b="1" dirty="0">
                <a:solidFill>
                  <a:srgbClr val="C00000"/>
                </a:solidFill>
              </a:rPr>
              <a:t>Alerte </a:t>
            </a:r>
            <a:r>
              <a:rPr lang="fr-FR" sz="1300" b="1" dirty="0" smtClean="0">
                <a:solidFill>
                  <a:srgbClr val="C00000"/>
                </a:solidFill>
              </a:rPr>
              <a:t>EFS </a:t>
            </a:r>
            <a:r>
              <a:rPr lang="fr-FR" sz="1100" b="1" dirty="0" smtClean="0">
                <a:solidFill>
                  <a:srgbClr val="C00000"/>
                </a:solidFill>
              </a:rPr>
              <a:t>: </a:t>
            </a:r>
            <a:r>
              <a:rPr lang="fr-FR" sz="1100" u="sng" dirty="0" smtClean="0"/>
              <a:t>40 611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300" dirty="0" smtClean="0">
                <a:solidFill>
                  <a:srgbClr val="C00000"/>
                </a:solidFill>
              </a:rPr>
              <a:t>☎  </a:t>
            </a:r>
            <a:r>
              <a:rPr lang="fr-FR" sz="1300" b="1" dirty="0">
                <a:solidFill>
                  <a:srgbClr val="C00000"/>
                </a:solidFill>
              </a:rPr>
              <a:t>Alerte Chirurgien </a:t>
            </a:r>
            <a:r>
              <a:rPr lang="fr-FR" sz="1100" b="1" dirty="0"/>
              <a:t>: </a:t>
            </a:r>
            <a:r>
              <a:rPr lang="fr-FR" sz="1100" dirty="0" smtClean="0"/>
              <a:t>hémostase</a:t>
            </a:r>
            <a:endParaRPr lang="fr-FR" sz="1100" dirty="0"/>
          </a:p>
        </p:txBody>
      </p:sp>
      <p:sp>
        <p:nvSpPr>
          <p:cNvPr id="5" name="Flèche droite 4"/>
          <p:cNvSpPr/>
          <p:nvPr/>
        </p:nvSpPr>
        <p:spPr>
          <a:xfrm>
            <a:off x="255750" y="2983493"/>
            <a:ext cx="8564722" cy="576064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052796" y="3501008"/>
            <a:ext cx="1894418" cy="661720"/>
          </a:xfrm>
          <a:prstGeom prst="rect">
            <a:avLst/>
          </a:prstGeom>
          <a:noFill/>
          <a:ln w="53975">
            <a:solidFill>
              <a:srgbClr val="C00000"/>
            </a:solidFill>
          </a:ln>
          <a:effectLst>
            <a:innerShdw blurRad="114300">
              <a:srgbClr val="C00000"/>
            </a:innerShdw>
          </a:effectLst>
        </p:spPr>
        <p:txBody>
          <a:bodyPr wrap="square" rtlCol="0">
            <a:spAutoFit/>
          </a:bodyPr>
          <a:lstStyle/>
          <a:p>
            <a:r>
              <a:rPr lang="fr-FR" sz="1300" b="1" dirty="0"/>
              <a:t>Pack transfusionnel N°1</a:t>
            </a:r>
            <a:r>
              <a:rPr lang="fr-FR" sz="1200" dirty="0"/>
              <a:t/>
            </a:r>
            <a:br>
              <a:rPr lang="fr-FR" sz="1200" dirty="0"/>
            </a:br>
            <a:r>
              <a:rPr lang="fr-FR" sz="1200" dirty="0" smtClean="0"/>
              <a:t>3 CGR</a:t>
            </a:r>
            <a:r>
              <a:rPr lang="fr-FR" sz="1200" dirty="0"/>
              <a:t/>
            </a:r>
            <a:br>
              <a:rPr lang="fr-FR" sz="1200" dirty="0"/>
            </a:br>
            <a:r>
              <a:rPr lang="fr-FR" sz="1200" dirty="0"/>
              <a:t>2 PFC </a:t>
            </a:r>
            <a:r>
              <a:rPr lang="fr-FR" sz="1200" dirty="0" smtClean="0">
                <a:solidFill>
                  <a:srgbClr val="FF0000"/>
                </a:solidFill>
              </a:rPr>
              <a:t>*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8566" y="4265652"/>
            <a:ext cx="2011995" cy="769441"/>
          </a:xfrm>
          <a:prstGeom prst="rect">
            <a:avLst/>
          </a:prstGeom>
          <a:noFill/>
          <a:ln w="539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dirty="0"/>
              <a:t>Si trauma &lt; 3h</a:t>
            </a:r>
            <a:br>
              <a:rPr lang="fr-FR" sz="1100" dirty="0"/>
            </a:br>
            <a:r>
              <a:rPr lang="fr-FR" sz="1000" b="1" dirty="0"/>
              <a:t>ACIDE </a:t>
            </a:r>
            <a:r>
              <a:rPr lang="fr-FR" sz="1000" b="1" dirty="0" smtClean="0"/>
              <a:t>TRANEXAMIQUE </a:t>
            </a:r>
            <a:r>
              <a:rPr lang="fr-FR" sz="1100" b="1" dirty="0" smtClean="0"/>
              <a:t>(</a:t>
            </a:r>
            <a:r>
              <a:rPr lang="fr-FR" sz="1000" b="1" dirty="0" smtClean="0"/>
              <a:t>EXACYL®</a:t>
            </a:r>
            <a:r>
              <a:rPr lang="fr-FR" sz="1100" dirty="0" smtClean="0"/>
              <a:t>) </a:t>
            </a:r>
          </a:p>
          <a:p>
            <a:r>
              <a:rPr lang="fr-FR" sz="1100" dirty="0" smtClean="0"/>
              <a:t>1g </a:t>
            </a:r>
            <a:r>
              <a:rPr lang="fr-FR" sz="1100" dirty="0"/>
              <a:t>sur 10 minutes puis </a:t>
            </a:r>
            <a:endParaRPr lang="fr-FR" sz="1100" dirty="0" smtClean="0"/>
          </a:p>
          <a:p>
            <a:r>
              <a:rPr lang="fr-FR" sz="1100" dirty="0" smtClean="0"/>
              <a:t>1g </a:t>
            </a:r>
            <a:r>
              <a:rPr lang="fr-FR" sz="1100" dirty="0"/>
              <a:t>sur 8h </a:t>
            </a:r>
            <a:r>
              <a:rPr lang="fr-FR" sz="1100" dirty="0" smtClean="0"/>
              <a:t>IVSE</a:t>
            </a:r>
            <a:endParaRPr lang="fr-FR" sz="1100" dirty="0"/>
          </a:p>
        </p:txBody>
      </p:sp>
      <p:sp>
        <p:nvSpPr>
          <p:cNvPr id="7" name="Rectangle 6"/>
          <p:cNvSpPr/>
          <p:nvPr/>
        </p:nvSpPr>
        <p:spPr>
          <a:xfrm>
            <a:off x="288566" y="5124575"/>
            <a:ext cx="1714106" cy="800219"/>
          </a:xfrm>
          <a:prstGeom prst="rect">
            <a:avLst/>
          </a:prstGeom>
          <a:ln w="539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fr-FR" sz="1300" b="1" dirty="0"/>
              <a:t>Extrême urgence</a:t>
            </a:r>
            <a:r>
              <a:rPr lang="fr-FR" sz="1300" dirty="0"/>
              <a:t> </a:t>
            </a:r>
            <a:endParaRPr lang="fr-FR" sz="1300" dirty="0" smtClean="0"/>
          </a:p>
          <a:p>
            <a:r>
              <a:rPr lang="fr-FR" sz="1100" dirty="0" smtClean="0"/>
              <a:t>=&gt; </a:t>
            </a:r>
            <a:r>
              <a:rPr lang="fr-FR" sz="1100" dirty="0"/>
              <a:t>O- ou O+ banque </a:t>
            </a:r>
            <a:r>
              <a:rPr lang="fr-FR" sz="1100" dirty="0" smtClean="0"/>
              <a:t>du               sang </a:t>
            </a:r>
            <a:r>
              <a:rPr lang="fr-FR" sz="1100" dirty="0"/>
              <a:t>SAU </a:t>
            </a:r>
            <a:endParaRPr lang="fr-FR" sz="1100" dirty="0" smtClean="0"/>
          </a:p>
          <a:p>
            <a:r>
              <a:rPr lang="fr-FR" sz="1100" dirty="0" smtClean="0"/>
              <a:t>=&gt; </a:t>
            </a:r>
            <a:r>
              <a:rPr lang="fr-FR" sz="1100" dirty="0"/>
              <a:t>jusqu’à </a:t>
            </a:r>
            <a:r>
              <a:rPr lang="fr-FR" sz="1100" dirty="0" err="1" smtClean="0"/>
              <a:t>isogroupe</a:t>
            </a:r>
            <a:endParaRPr lang="fr-FR" sz="1100" dirty="0"/>
          </a:p>
        </p:txBody>
      </p:sp>
      <p:sp>
        <p:nvSpPr>
          <p:cNvPr id="9" name="Rectangle 8"/>
          <p:cNvSpPr/>
          <p:nvPr/>
        </p:nvSpPr>
        <p:spPr>
          <a:xfrm>
            <a:off x="267338" y="6013132"/>
            <a:ext cx="2011994" cy="800219"/>
          </a:xfrm>
          <a:prstGeom prst="rect">
            <a:avLst/>
          </a:prstGeom>
          <a:ln w="539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fr-FR" sz="1000" b="1" dirty="0" smtClean="0"/>
              <a:t>Si </a:t>
            </a:r>
            <a:r>
              <a:rPr lang="fr-FR" sz="1100" b="1" dirty="0" smtClean="0"/>
              <a:t>TP</a:t>
            </a:r>
            <a:r>
              <a:rPr lang="fr-FR" sz="1100" b="1" dirty="0" smtClean="0">
                <a:latin typeface="Arial"/>
                <a:cs typeface="Arial"/>
              </a:rPr>
              <a:t>&lt; 70% ou </a:t>
            </a:r>
            <a:r>
              <a:rPr lang="fr-FR" sz="1100" b="1" dirty="0" smtClean="0">
                <a:latin typeface="Arial"/>
                <a:cs typeface="Arial"/>
              </a:rPr>
              <a:t>I</a:t>
            </a:r>
            <a:r>
              <a:rPr lang="fr-FR" sz="1100" b="1" dirty="0" smtClean="0"/>
              <a:t>NR </a:t>
            </a:r>
            <a:r>
              <a:rPr lang="fr-FR" sz="1100" b="1" dirty="0"/>
              <a:t>&gt; 1,2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000" dirty="0"/>
              <a:t>Forte suspicion de </a:t>
            </a:r>
            <a:r>
              <a:rPr lang="fr-FR" sz="1000" dirty="0" err="1"/>
              <a:t>coagulopathie</a:t>
            </a:r>
            <a:r>
              <a:rPr lang="fr-FR" sz="1000" dirty="0"/>
              <a:t/>
            </a:r>
            <a:br>
              <a:rPr lang="fr-FR" sz="1000" dirty="0"/>
            </a:br>
            <a:r>
              <a:rPr lang="fr-FR" sz="1200" b="1" dirty="0" smtClean="0"/>
              <a:t>Fibrinog</a:t>
            </a:r>
            <a:r>
              <a:rPr lang="fr-FR" sz="1200" dirty="0" smtClean="0"/>
              <a:t>è</a:t>
            </a:r>
            <a:r>
              <a:rPr lang="fr-FR" sz="1200" b="1" dirty="0" smtClean="0"/>
              <a:t>ne </a:t>
            </a:r>
            <a:r>
              <a:rPr lang="fr-FR" sz="1000" b="1" dirty="0" smtClean="0"/>
              <a:t> </a:t>
            </a:r>
            <a:r>
              <a:rPr lang="fr-FR" sz="1000" dirty="0"/>
              <a:t>3g sur 30 </a:t>
            </a:r>
            <a:r>
              <a:rPr lang="fr-FR" sz="1000" dirty="0" smtClean="0"/>
              <a:t>min</a:t>
            </a:r>
            <a:br>
              <a:rPr lang="fr-FR" sz="1000" dirty="0" smtClean="0"/>
            </a:br>
            <a:r>
              <a:rPr lang="fr-FR" sz="1200" dirty="0" smtClean="0"/>
              <a:t>(</a:t>
            </a:r>
            <a:r>
              <a:rPr lang="fr-FR" sz="1200" dirty="0" err="1" smtClean="0"/>
              <a:t>Clottafact</a:t>
            </a:r>
            <a:r>
              <a:rPr lang="fr-FR" sz="1200" dirty="0" smtClean="0"/>
              <a:t>®)</a:t>
            </a:r>
            <a:endParaRPr lang="fr-FR" sz="1200" dirty="0"/>
          </a:p>
        </p:txBody>
      </p:sp>
      <p:sp>
        <p:nvSpPr>
          <p:cNvPr id="10" name="Rectangle 9"/>
          <p:cNvSpPr/>
          <p:nvPr/>
        </p:nvSpPr>
        <p:spPr>
          <a:xfrm>
            <a:off x="2338281" y="4966780"/>
            <a:ext cx="1117596" cy="181588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800" b="1" u="sng" dirty="0"/>
              <a:t>Objectifs </a:t>
            </a:r>
            <a:r>
              <a:rPr lang="fr-FR" sz="800" b="1" dirty="0"/>
              <a:t>:</a:t>
            </a:r>
            <a:r>
              <a:rPr lang="fr-FR" sz="800" dirty="0"/>
              <a:t/>
            </a:r>
            <a:br>
              <a:rPr lang="fr-FR" sz="800" dirty="0"/>
            </a:br>
            <a:r>
              <a:rPr lang="fr-FR" sz="800" dirty="0"/>
              <a:t>- </a:t>
            </a:r>
            <a:r>
              <a:rPr lang="fr-FR" sz="800" dirty="0" err="1"/>
              <a:t>Hb</a:t>
            </a:r>
            <a:r>
              <a:rPr lang="fr-FR" sz="800" dirty="0"/>
              <a:t> 7-9 g/</a:t>
            </a:r>
            <a:r>
              <a:rPr lang="fr-FR" sz="800" dirty="0" err="1"/>
              <a:t>dL</a:t>
            </a:r>
            <a:r>
              <a:rPr lang="fr-FR" sz="800" dirty="0"/>
              <a:t/>
            </a:r>
            <a:br>
              <a:rPr lang="fr-FR" sz="800" dirty="0"/>
            </a:br>
            <a:r>
              <a:rPr lang="fr-FR" sz="800" dirty="0"/>
              <a:t>- TP &gt; 50%</a:t>
            </a:r>
            <a:br>
              <a:rPr lang="fr-FR" sz="800" dirty="0"/>
            </a:br>
            <a:r>
              <a:rPr lang="fr-FR" sz="800" dirty="0"/>
              <a:t>- pH &gt; 7,20</a:t>
            </a:r>
            <a:br>
              <a:rPr lang="fr-FR" sz="800" dirty="0"/>
            </a:br>
            <a:r>
              <a:rPr lang="fr-FR" sz="800" dirty="0"/>
              <a:t>- Cai &gt; 0,9 </a:t>
            </a:r>
            <a:r>
              <a:rPr lang="fr-FR" sz="800" dirty="0" err="1"/>
              <a:t>mmol</a:t>
            </a:r>
            <a:r>
              <a:rPr lang="fr-FR" sz="800" dirty="0"/>
              <a:t>/L</a:t>
            </a:r>
            <a:br>
              <a:rPr lang="fr-FR" sz="800" dirty="0"/>
            </a:br>
            <a:r>
              <a:rPr lang="fr-FR" sz="800" dirty="0"/>
              <a:t>- </a:t>
            </a:r>
            <a:r>
              <a:rPr lang="fr-FR" sz="800" dirty="0" smtClean="0"/>
              <a:t>Fibrinogène  </a:t>
            </a:r>
            <a:r>
              <a:rPr lang="fr-FR" sz="800" u="sng" dirty="0" smtClean="0"/>
              <a:t>&gt;</a:t>
            </a:r>
            <a:r>
              <a:rPr lang="fr-FR" sz="800" dirty="0" smtClean="0"/>
              <a:t> </a:t>
            </a:r>
            <a:r>
              <a:rPr lang="fr-FR" sz="800" dirty="0"/>
              <a:t>2g/L</a:t>
            </a:r>
            <a:br>
              <a:rPr lang="fr-FR" sz="800" dirty="0"/>
            </a:br>
            <a:r>
              <a:rPr lang="fr-FR" sz="800" dirty="0"/>
              <a:t>- </a:t>
            </a:r>
            <a:r>
              <a:rPr lang="fr-FR" sz="800" dirty="0" smtClean="0"/>
              <a:t>Plaquettes :</a:t>
            </a:r>
          </a:p>
          <a:p>
            <a:r>
              <a:rPr lang="fr-FR" sz="800" dirty="0"/>
              <a:t> </a:t>
            </a:r>
            <a:r>
              <a:rPr lang="fr-FR" sz="800" dirty="0" smtClean="0"/>
              <a:t>  &gt; </a:t>
            </a:r>
            <a:r>
              <a:rPr lang="fr-FR" sz="800" dirty="0"/>
              <a:t>50 </a:t>
            </a:r>
            <a:r>
              <a:rPr lang="fr-FR" sz="800" dirty="0" smtClean="0"/>
              <a:t>G/L</a:t>
            </a:r>
          </a:p>
          <a:p>
            <a:r>
              <a:rPr lang="fr-FR" sz="800" dirty="0"/>
              <a:t> </a:t>
            </a:r>
            <a:r>
              <a:rPr lang="fr-FR" sz="800" dirty="0" smtClean="0"/>
              <a:t>  &gt; 100 G/L si trauma</a:t>
            </a:r>
          </a:p>
          <a:p>
            <a:r>
              <a:rPr lang="fr-FR" sz="800" dirty="0"/>
              <a:t> </a:t>
            </a:r>
            <a:r>
              <a:rPr lang="fr-FR" sz="800" dirty="0" smtClean="0"/>
              <a:t>    crânien</a:t>
            </a:r>
            <a:r>
              <a:rPr lang="fr-FR" sz="800" dirty="0"/>
              <a:t/>
            </a:r>
            <a:br>
              <a:rPr lang="fr-FR" sz="800" dirty="0"/>
            </a:br>
            <a:r>
              <a:rPr lang="fr-FR" sz="800" dirty="0"/>
              <a:t>- PAM &gt; 65 </a:t>
            </a:r>
            <a:r>
              <a:rPr lang="fr-FR" sz="800" dirty="0" err="1"/>
              <a:t>mmHg</a:t>
            </a:r>
            <a:r>
              <a:rPr lang="fr-FR" sz="800" dirty="0"/>
              <a:t/>
            </a:r>
            <a:br>
              <a:rPr lang="fr-FR" sz="800" dirty="0"/>
            </a:br>
            <a:r>
              <a:rPr lang="fr-FR" sz="800" dirty="0"/>
              <a:t>- PAS 80-90 </a:t>
            </a:r>
            <a:r>
              <a:rPr lang="fr-FR" sz="800" dirty="0" err="1"/>
              <a:t>mmHg</a:t>
            </a:r>
            <a:r>
              <a:rPr lang="fr-FR" sz="800" dirty="0"/>
              <a:t/>
            </a:r>
            <a:br>
              <a:rPr lang="fr-FR" sz="800" dirty="0"/>
            </a:br>
            <a:r>
              <a:rPr lang="fr-FR" sz="800" dirty="0"/>
              <a:t>- SaO2 &gt; 96%</a:t>
            </a:r>
            <a:br>
              <a:rPr lang="fr-FR" sz="800" dirty="0"/>
            </a:br>
            <a:r>
              <a:rPr lang="fr-FR" sz="800" dirty="0"/>
              <a:t>- T° &gt; </a:t>
            </a:r>
            <a:r>
              <a:rPr lang="fr-FR" sz="800" dirty="0" smtClean="0"/>
              <a:t>35°C</a:t>
            </a:r>
            <a:endParaRPr lang="fr-FR" sz="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411356" y="309042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30 min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86250" y="309206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30 min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479745" y="309206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30 min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81778" y="3650639"/>
            <a:ext cx="1880972" cy="800219"/>
          </a:xfrm>
          <a:prstGeom prst="rect">
            <a:avLst/>
          </a:prstGeom>
          <a:noFill/>
          <a:ln w="539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fr-FR" sz="1300" b="1" dirty="0"/>
              <a:t>Pack transfusionnel N°2</a:t>
            </a:r>
            <a:r>
              <a:rPr lang="fr-FR" sz="1300" dirty="0"/>
              <a:t> </a:t>
            </a:r>
            <a:endParaRPr lang="fr-FR" sz="1300" dirty="0" smtClean="0"/>
          </a:p>
          <a:p>
            <a:r>
              <a:rPr lang="fr-FR" sz="1100" dirty="0" smtClean="0"/>
              <a:t>3 CGR </a:t>
            </a:r>
          </a:p>
          <a:p>
            <a:r>
              <a:rPr lang="fr-FR" sz="1100" dirty="0" smtClean="0"/>
              <a:t>2 </a:t>
            </a:r>
            <a:r>
              <a:rPr lang="fr-FR" sz="1100" dirty="0"/>
              <a:t>PFC </a:t>
            </a:r>
            <a:r>
              <a:rPr lang="fr-FR" sz="1100" dirty="0">
                <a:solidFill>
                  <a:srgbClr val="FF0000"/>
                </a:solidFill>
              </a:rPr>
              <a:t>* 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/>
              <a:t>1 CP</a:t>
            </a:r>
            <a:endParaRPr lang="fr-FR" sz="1100" dirty="0"/>
          </a:p>
        </p:txBody>
      </p:sp>
      <p:sp>
        <p:nvSpPr>
          <p:cNvPr id="15" name="Rectangle 14"/>
          <p:cNvSpPr/>
          <p:nvPr/>
        </p:nvSpPr>
        <p:spPr>
          <a:xfrm>
            <a:off x="3284274" y="4527261"/>
            <a:ext cx="1878476" cy="369332"/>
          </a:xfrm>
          <a:prstGeom prst="rect">
            <a:avLst/>
          </a:prstGeom>
          <a:ln w="539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fr-FR" sz="900" dirty="0"/>
              <a:t>3 g de </a:t>
            </a:r>
            <a:r>
              <a:rPr lang="fr-FR" sz="900" dirty="0" smtClean="0"/>
              <a:t>Fibrinogène </a:t>
            </a:r>
            <a:r>
              <a:rPr lang="fr-FR" sz="900" dirty="0"/>
              <a:t>si non fait au 1er </a:t>
            </a:r>
            <a:r>
              <a:rPr lang="fr-FR" sz="900" dirty="0" smtClean="0"/>
              <a:t>Pack</a:t>
            </a:r>
            <a:endParaRPr lang="fr-FR" sz="900" dirty="0"/>
          </a:p>
        </p:txBody>
      </p:sp>
      <p:sp>
        <p:nvSpPr>
          <p:cNvPr id="16" name="Rectangle 15"/>
          <p:cNvSpPr/>
          <p:nvPr/>
        </p:nvSpPr>
        <p:spPr>
          <a:xfrm>
            <a:off x="3530588" y="4997737"/>
            <a:ext cx="3518454" cy="175432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900" b="1" u="sng" dirty="0" err="1"/>
              <a:t>Antagonisation</a:t>
            </a:r>
            <a:r>
              <a:rPr lang="fr-FR" sz="900" b="1" u="sng" dirty="0"/>
              <a:t> </a:t>
            </a:r>
            <a:r>
              <a:rPr lang="fr-FR" sz="900" b="1" dirty="0" smtClean="0"/>
              <a:t>:</a:t>
            </a:r>
          </a:p>
          <a:p>
            <a:r>
              <a:rPr lang="fr-FR" sz="900" dirty="0"/>
              <a:t/>
            </a:r>
            <a:br>
              <a:rPr lang="fr-FR" sz="900" dirty="0"/>
            </a:br>
            <a:r>
              <a:rPr lang="fr-FR" sz="900" dirty="0"/>
              <a:t>- AVK =&gt; PPSB 25UI/kg + Vit K 10 mg (</a:t>
            </a:r>
            <a:r>
              <a:rPr lang="fr-FR" sz="900" dirty="0" err="1"/>
              <a:t>cf</a:t>
            </a:r>
            <a:r>
              <a:rPr lang="fr-FR" sz="900" dirty="0"/>
              <a:t> </a:t>
            </a:r>
            <a:r>
              <a:rPr lang="fr-FR" sz="900" dirty="0" smtClean="0"/>
              <a:t> protocole</a:t>
            </a:r>
            <a:r>
              <a:rPr lang="fr-FR" sz="900" dirty="0"/>
              <a:t>)</a:t>
            </a:r>
            <a:br>
              <a:rPr lang="fr-FR" sz="900" dirty="0"/>
            </a:br>
            <a:r>
              <a:rPr lang="fr-FR" sz="900" dirty="0"/>
              <a:t>- Héparines =&gt; Sulfate de protamine </a:t>
            </a:r>
            <a:r>
              <a:rPr lang="fr-FR" sz="900" dirty="0" smtClean="0"/>
              <a:t>1ml (1000 UAH) neutralise 1000U d’héparine </a:t>
            </a:r>
            <a:r>
              <a:rPr lang="fr-FR" sz="900" dirty="0"/>
              <a:t>(</a:t>
            </a:r>
            <a:r>
              <a:rPr lang="fr-FR" sz="900" dirty="0" err="1"/>
              <a:t>cf</a:t>
            </a:r>
            <a:r>
              <a:rPr lang="fr-FR" sz="900" dirty="0"/>
              <a:t> protocole)</a:t>
            </a:r>
            <a:br>
              <a:rPr lang="fr-FR" sz="900" dirty="0"/>
            </a:br>
            <a:r>
              <a:rPr lang="fr-FR" sz="900" dirty="0"/>
              <a:t>- NACO =&gt; PPSB 50 UI/kg, test de </a:t>
            </a:r>
            <a:r>
              <a:rPr lang="fr-FR" sz="900" dirty="0" err="1"/>
              <a:t>coag</a:t>
            </a:r>
            <a:r>
              <a:rPr lang="fr-FR" sz="900" dirty="0"/>
              <a:t> ininterprétables</a:t>
            </a:r>
            <a:br>
              <a:rPr lang="fr-FR" sz="900" dirty="0"/>
            </a:br>
            <a:r>
              <a:rPr lang="fr-FR" sz="900" dirty="0"/>
              <a:t>- Aspirine =&gt; </a:t>
            </a:r>
            <a:r>
              <a:rPr lang="fr-FR" sz="900" dirty="0" err="1"/>
              <a:t>Desmopressine</a:t>
            </a:r>
            <a:r>
              <a:rPr lang="fr-FR" sz="900" dirty="0"/>
              <a:t> IV 0,3µg/kg</a:t>
            </a:r>
            <a:br>
              <a:rPr lang="fr-FR" sz="900" dirty="0"/>
            </a:br>
            <a:r>
              <a:rPr lang="fr-FR" sz="900" dirty="0"/>
              <a:t>- </a:t>
            </a:r>
            <a:r>
              <a:rPr lang="fr-FR" sz="900" dirty="0" err="1"/>
              <a:t>Praxbind</a:t>
            </a:r>
            <a:r>
              <a:rPr lang="fr-FR" sz="900" dirty="0"/>
              <a:t>® </a:t>
            </a:r>
            <a:r>
              <a:rPr lang="fr-FR" sz="900" dirty="0"/>
              <a:t>– antagoniste de </a:t>
            </a:r>
            <a:r>
              <a:rPr lang="fr-FR" sz="900" dirty="0" err="1"/>
              <a:t>Pradaxa</a:t>
            </a:r>
            <a:r>
              <a:rPr lang="fr-FR" sz="900" dirty="0"/>
              <a:t>® </a:t>
            </a:r>
            <a:r>
              <a:rPr lang="fr-FR" sz="900" dirty="0"/>
              <a:t>(5g = 2 </a:t>
            </a:r>
            <a:r>
              <a:rPr lang="fr-FR" sz="900" dirty="0" err="1"/>
              <a:t>fl</a:t>
            </a:r>
            <a:r>
              <a:rPr lang="fr-FR" sz="900" dirty="0"/>
              <a:t> de 2.5 à ¼ d’h d’intervalle</a:t>
            </a:r>
            <a:r>
              <a:rPr lang="fr-FR" sz="900" dirty="0" smtClean="0"/>
              <a:t>)</a:t>
            </a:r>
          </a:p>
          <a:p>
            <a:pPr lvl="0"/>
            <a:r>
              <a:rPr lang="fr-FR" sz="900" b="1" dirty="0" smtClean="0">
                <a:solidFill>
                  <a:prstClr val="black"/>
                </a:solidFill>
              </a:rPr>
              <a:t>-</a:t>
            </a:r>
            <a:r>
              <a:rPr lang="fr-FR" sz="900" dirty="0" err="1" smtClean="0">
                <a:solidFill>
                  <a:prstClr val="black"/>
                </a:solidFill>
              </a:rPr>
              <a:t>Novoseven</a:t>
            </a:r>
            <a:r>
              <a:rPr lang="fr-FR" sz="900" dirty="0"/>
              <a:t>®</a:t>
            </a:r>
            <a:r>
              <a:rPr lang="fr-FR" sz="900" b="1" dirty="0" smtClean="0">
                <a:solidFill>
                  <a:prstClr val="black"/>
                </a:solidFill>
              </a:rPr>
              <a:t> </a:t>
            </a:r>
            <a:r>
              <a:rPr lang="fr-FR" sz="900" dirty="0">
                <a:solidFill>
                  <a:prstClr val="black"/>
                </a:solidFill>
              </a:rPr>
              <a:t>=&gt; 60 à 90 µg/kg renouvelable 2 heures plus </a:t>
            </a:r>
            <a:r>
              <a:rPr lang="fr-FR" sz="900" dirty="0" smtClean="0">
                <a:solidFill>
                  <a:prstClr val="black"/>
                </a:solidFill>
              </a:rPr>
              <a:t>tard,</a:t>
            </a:r>
            <a:r>
              <a:rPr lang="fr-FR" sz="900" dirty="0">
                <a:solidFill>
                  <a:prstClr val="black"/>
                </a:solidFill>
              </a:rPr>
              <a:t/>
            </a:r>
            <a:br>
              <a:rPr lang="fr-FR" sz="900" dirty="0">
                <a:solidFill>
                  <a:prstClr val="black"/>
                </a:solidFill>
              </a:rPr>
            </a:br>
            <a:r>
              <a:rPr lang="fr-FR" sz="900" dirty="0" smtClean="0">
                <a:solidFill>
                  <a:prstClr val="black"/>
                </a:solidFill>
              </a:rPr>
              <a:t>En 2eme intention si échec </a:t>
            </a:r>
            <a:r>
              <a:rPr lang="fr-FR" sz="900" dirty="0">
                <a:solidFill>
                  <a:prstClr val="black"/>
                </a:solidFill>
              </a:rPr>
              <a:t>de traitement bien conduit, traumatisé ou hémorragie </a:t>
            </a:r>
            <a:r>
              <a:rPr lang="fr-FR" sz="900" dirty="0" smtClean="0">
                <a:solidFill>
                  <a:prstClr val="black"/>
                </a:solidFill>
              </a:rPr>
              <a:t>digestive, Prérequis </a:t>
            </a:r>
            <a:r>
              <a:rPr lang="fr-FR" sz="900" dirty="0">
                <a:solidFill>
                  <a:prstClr val="black"/>
                </a:solidFill>
              </a:rPr>
              <a:t>: </a:t>
            </a:r>
            <a:r>
              <a:rPr lang="fr-FR" sz="800" dirty="0" smtClean="0">
                <a:solidFill>
                  <a:prstClr val="black"/>
                </a:solidFill>
              </a:rPr>
              <a:t>plaquettes </a:t>
            </a:r>
            <a:r>
              <a:rPr lang="fr-FR" sz="800" dirty="0">
                <a:solidFill>
                  <a:prstClr val="black"/>
                </a:solidFill>
              </a:rPr>
              <a:t>&gt; 50 G/L / fibrinogène &gt; 0,5 </a:t>
            </a:r>
            <a:r>
              <a:rPr lang="fr-FR" sz="800" dirty="0" smtClean="0">
                <a:solidFill>
                  <a:prstClr val="black"/>
                </a:solidFill>
              </a:rPr>
              <a:t>g/L</a:t>
            </a:r>
            <a:endParaRPr lang="fr-FR" sz="800" dirty="0"/>
          </a:p>
        </p:txBody>
      </p:sp>
      <p:sp>
        <p:nvSpPr>
          <p:cNvPr id="18" name="Rectangle 17"/>
          <p:cNvSpPr/>
          <p:nvPr/>
        </p:nvSpPr>
        <p:spPr>
          <a:xfrm>
            <a:off x="5329951" y="3907889"/>
            <a:ext cx="1844546" cy="630942"/>
          </a:xfrm>
          <a:prstGeom prst="rect">
            <a:avLst/>
          </a:prstGeom>
          <a:ln w="539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fr-FR" sz="1300" b="1" dirty="0"/>
              <a:t>Pack transfusionnel N</a:t>
            </a:r>
            <a:r>
              <a:rPr lang="fr-FR" sz="1300" dirty="0"/>
              <a:t>°</a:t>
            </a:r>
            <a:r>
              <a:rPr lang="fr-FR" sz="1300" b="1" dirty="0"/>
              <a:t>3</a:t>
            </a:r>
            <a:r>
              <a:rPr lang="fr-FR" sz="1300" dirty="0"/>
              <a:t> </a:t>
            </a:r>
            <a:endParaRPr lang="fr-FR" sz="1300" dirty="0" smtClean="0"/>
          </a:p>
          <a:p>
            <a:r>
              <a:rPr lang="fr-FR" sz="1100" dirty="0" smtClean="0"/>
              <a:t>3 CGR</a:t>
            </a:r>
          </a:p>
          <a:p>
            <a:r>
              <a:rPr lang="fr-FR" sz="1100" dirty="0" smtClean="0"/>
              <a:t>2 PFC </a:t>
            </a:r>
            <a:r>
              <a:rPr lang="fr-FR" sz="1100" dirty="0" smtClean="0">
                <a:solidFill>
                  <a:srgbClr val="FF0000"/>
                </a:solidFill>
              </a:rPr>
              <a:t>*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274236" y="4283986"/>
            <a:ext cx="1800199" cy="800219"/>
          </a:xfrm>
          <a:prstGeom prst="rect">
            <a:avLst/>
          </a:prstGeom>
          <a:ln w="539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fr-FR" sz="1300" b="1" dirty="0"/>
              <a:t>Pack transfusionnel N</a:t>
            </a:r>
            <a:r>
              <a:rPr lang="fr-FR" sz="1100" dirty="0"/>
              <a:t>°</a:t>
            </a:r>
            <a:r>
              <a:rPr lang="fr-FR" sz="1100" b="1" dirty="0"/>
              <a:t>4</a:t>
            </a:r>
            <a:r>
              <a:rPr lang="fr-FR" sz="1100" dirty="0"/>
              <a:t> </a:t>
            </a:r>
            <a:endParaRPr lang="fr-FR" sz="1100" dirty="0" smtClean="0"/>
          </a:p>
          <a:p>
            <a:r>
              <a:rPr lang="fr-FR" sz="1100" dirty="0" smtClean="0"/>
              <a:t>3 CGR</a:t>
            </a:r>
          </a:p>
          <a:p>
            <a:r>
              <a:rPr lang="fr-FR" sz="1100" dirty="0" smtClean="0"/>
              <a:t>2 </a:t>
            </a:r>
            <a:r>
              <a:rPr lang="fr-FR" sz="1100" dirty="0"/>
              <a:t>PFC </a:t>
            </a:r>
            <a:r>
              <a:rPr lang="fr-FR" sz="1100" dirty="0">
                <a:solidFill>
                  <a:srgbClr val="FF0000"/>
                </a:solidFill>
              </a:rPr>
              <a:t>* 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/>
              <a:t>1 CP</a:t>
            </a:r>
            <a:endParaRPr lang="fr-FR" sz="1100" dirty="0"/>
          </a:p>
        </p:txBody>
      </p:sp>
      <p:sp>
        <p:nvSpPr>
          <p:cNvPr id="20" name="Rectangle 19"/>
          <p:cNvSpPr/>
          <p:nvPr/>
        </p:nvSpPr>
        <p:spPr>
          <a:xfrm>
            <a:off x="7274236" y="5182214"/>
            <a:ext cx="1800199" cy="40011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rgbClr val="FF0000"/>
                </a:solidFill>
              </a:rPr>
              <a:t>*</a:t>
            </a:r>
            <a:r>
              <a:rPr lang="fr-FR" sz="1000" dirty="0" err="1"/>
              <a:t>Coagulopathie</a:t>
            </a:r>
            <a:r>
              <a:rPr lang="fr-FR" sz="1000" dirty="0"/>
              <a:t> et/ou cirrhose </a:t>
            </a:r>
            <a:endParaRPr lang="fr-FR" sz="1000" dirty="0" smtClean="0"/>
          </a:p>
          <a:p>
            <a:r>
              <a:rPr lang="fr-FR" sz="1000" dirty="0" smtClean="0"/>
              <a:t>=&gt; </a:t>
            </a:r>
            <a:r>
              <a:rPr lang="fr-FR" sz="1000" dirty="0"/>
              <a:t>ratio </a:t>
            </a:r>
            <a:r>
              <a:rPr lang="fr-FR" sz="1000" b="1" dirty="0"/>
              <a:t>CGR/PFC = </a:t>
            </a:r>
            <a:r>
              <a:rPr lang="fr-FR" sz="1000" b="1" dirty="0" smtClean="0"/>
              <a:t>1:1</a:t>
            </a:r>
            <a:endParaRPr lang="fr-FR" sz="1000" dirty="0"/>
          </a:p>
        </p:txBody>
      </p:sp>
      <p:sp>
        <p:nvSpPr>
          <p:cNvPr id="21" name="Rectangle 20"/>
          <p:cNvSpPr/>
          <p:nvPr/>
        </p:nvSpPr>
        <p:spPr>
          <a:xfrm>
            <a:off x="7082342" y="5643889"/>
            <a:ext cx="2061658" cy="110799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sz="600" dirty="0" err="1"/>
              <a:t>Ref</a:t>
            </a:r>
            <a:r>
              <a:rPr lang="fr-FR" sz="600" dirty="0"/>
              <a:t> : </a:t>
            </a:r>
            <a:r>
              <a:rPr lang="fr-FR" sz="600" dirty="0" err="1"/>
              <a:t>Spahn</a:t>
            </a:r>
            <a:r>
              <a:rPr lang="fr-FR" sz="600" dirty="0"/>
              <a:t> et al. </a:t>
            </a:r>
            <a:r>
              <a:rPr lang="fr-FR" sz="600" dirty="0" err="1"/>
              <a:t>Crit</a:t>
            </a:r>
            <a:r>
              <a:rPr lang="fr-FR" sz="600" dirty="0"/>
              <a:t> Care 2007: Management of </a:t>
            </a:r>
            <a:r>
              <a:rPr lang="fr-FR" sz="600" dirty="0" err="1"/>
              <a:t>bleeding</a:t>
            </a:r>
            <a:r>
              <a:rPr lang="fr-FR" sz="600" dirty="0"/>
              <a:t> </a:t>
            </a:r>
            <a:r>
              <a:rPr lang="fr-FR" sz="600" dirty="0" err="1"/>
              <a:t>following</a:t>
            </a:r>
            <a:r>
              <a:rPr lang="fr-FR" sz="600" dirty="0"/>
              <a:t> </a:t>
            </a:r>
            <a:r>
              <a:rPr lang="fr-FR" sz="600" dirty="0" smtClean="0"/>
              <a:t>major trauma</a:t>
            </a:r>
            <a:r>
              <a:rPr lang="fr-FR" sz="600" dirty="0"/>
              <a:t>: a </a:t>
            </a:r>
            <a:r>
              <a:rPr lang="fr-FR" sz="600" dirty="0" err="1"/>
              <a:t>European</a:t>
            </a:r>
            <a:r>
              <a:rPr lang="fr-FR" sz="600" dirty="0"/>
              <a:t> guideline</a:t>
            </a:r>
            <a:br>
              <a:rPr lang="fr-FR" sz="600" dirty="0"/>
            </a:br>
            <a:r>
              <a:rPr lang="fr-FR" sz="600" dirty="0" err="1"/>
              <a:t>Spahn</a:t>
            </a:r>
            <a:r>
              <a:rPr lang="fr-FR" sz="600" dirty="0"/>
              <a:t> et al. </a:t>
            </a:r>
            <a:r>
              <a:rPr lang="fr-FR" sz="600" dirty="0" err="1"/>
              <a:t>Crit</a:t>
            </a:r>
            <a:r>
              <a:rPr lang="fr-FR" sz="600" dirty="0"/>
              <a:t> Care 2013: Management of </a:t>
            </a:r>
            <a:r>
              <a:rPr lang="fr-FR" sz="600" dirty="0" err="1"/>
              <a:t>bleeding</a:t>
            </a:r>
            <a:r>
              <a:rPr lang="fr-FR" sz="600" dirty="0"/>
              <a:t> and </a:t>
            </a:r>
            <a:r>
              <a:rPr lang="fr-FR" sz="600" dirty="0" err="1" smtClean="0"/>
              <a:t>coagulopathy</a:t>
            </a:r>
            <a:r>
              <a:rPr lang="fr-FR" sz="600" dirty="0" smtClean="0"/>
              <a:t> </a:t>
            </a:r>
            <a:r>
              <a:rPr lang="fr-FR" sz="600" dirty="0" err="1" smtClean="0"/>
              <a:t>following</a:t>
            </a:r>
            <a:r>
              <a:rPr lang="fr-FR" sz="600" dirty="0" smtClean="0"/>
              <a:t> </a:t>
            </a:r>
            <a:r>
              <a:rPr lang="fr-FR" sz="600" dirty="0"/>
              <a:t>major trauma: an </a:t>
            </a:r>
            <a:r>
              <a:rPr lang="fr-FR" sz="600" dirty="0" err="1"/>
              <a:t>updated</a:t>
            </a:r>
            <a:r>
              <a:rPr lang="fr-FR" sz="600" dirty="0"/>
              <a:t> </a:t>
            </a:r>
            <a:r>
              <a:rPr lang="fr-FR" sz="600" dirty="0" err="1"/>
              <a:t>European</a:t>
            </a:r>
            <a:r>
              <a:rPr lang="fr-FR" sz="600" dirty="0"/>
              <a:t> guideline</a:t>
            </a:r>
            <a:br>
              <a:rPr lang="fr-FR" sz="600" dirty="0"/>
            </a:br>
            <a:r>
              <a:rPr lang="fr-FR" sz="600" dirty="0" err="1" smtClean="0"/>
              <a:t>Frith</a:t>
            </a:r>
            <a:r>
              <a:rPr lang="fr-FR" sz="600" dirty="0" smtClean="0"/>
              <a:t> </a:t>
            </a:r>
            <a:r>
              <a:rPr lang="fr-FR" sz="600" dirty="0"/>
              <a:t>et al. J </a:t>
            </a:r>
            <a:r>
              <a:rPr lang="fr-FR" sz="600" dirty="0" err="1"/>
              <a:t>Thromb</a:t>
            </a:r>
            <a:r>
              <a:rPr lang="fr-FR" sz="600" dirty="0"/>
              <a:t> 2010 : </a:t>
            </a:r>
            <a:r>
              <a:rPr lang="fr-FR" sz="600" dirty="0" err="1"/>
              <a:t>Definition</a:t>
            </a:r>
            <a:r>
              <a:rPr lang="fr-FR" sz="600" dirty="0"/>
              <a:t> and drivers of acute </a:t>
            </a:r>
            <a:r>
              <a:rPr lang="fr-FR" sz="600" dirty="0" err="1" smtClean="0"/>
              <a:t>traumatic</a:t>
            </a:r>
            <a:r>
              <a:rPr lang="fr-FR" sz="600" dirty="0" smtClean="0"/>
              <a:t> </a:t>
            </a:r>
            <a:r>
              <a:rPr lang="fr-FR" sz="600" dirty="0" err="1" smtClean="0"/>
              <a:t>coagulopathy</a:t>
            </a:r>
            <a:r>
              <a:rPr lang="fr-FR" sz="600" dirty="0"/>
              <a:t/>
            </a:r>
            <a:br>
              <a:rPr lang="fr-FR" sz="600" dirty="0"/>
            </a:br>
            <a:r>
              <a:rPr lang="fr-FR" sz="600" dirty="0"/>
              <a:t>Pilla SFAR 2011 : Mesure délocalisée du temps de Quick comme </a:t>
            </a:r>
            <a:r>
              <a:rPr lang="fr-FR" sz="600" dirty="0" smtClean="0"/>
              <a:t>facteur prédictif </a:t>
            </a:r>
            <a:r>
              <a:rPr lang="fr-FR" sz="600" dirty="0"/>
              <a:t>précoce de la gravité de l’hémorragie du post </a:t>
            </a:r>
            <a:r>
              <a:rPr lang="fr-FR" sz="600" dirty="0" err="1" smtClean="0"/>
              <a:t>partum</a:t>
            </a:r>
            <a:endParaRPr lang="fr-FR" sz="600" dirty="0" smtClean="0"/>
          </a:p>
          <a:p>
            <a:r>
              <a:rPr lang="fr-FR" sz="600" dirty="0" err="1" smtClean="0"/>
              <a:t>Mutschler</a:t>
            </a:r>
            <a:r>
              <a:rPr lang="fr-FR" sz="600" dirty="0" smtClean="0"/>
              <a:t> et al, </a:t>
            </a:r>
            <a:r>
              <a:rPr lang="fr-FR" sz="600" dirty="0" err="1" smtClean="0"/>
              <a:t>critical</a:t>
            </a:r>
            <a:r>
              <a:rPr lang="fr-FR" sz="600" dirty="0" smtClean="0"/>
              <a:t> care 2013 : le </a:t>
            </a:r>
            <a:r>
              <a:rPr lang="fr-FR" sz="600" dirty="0" err="1" smtClean="0"/>
              <a:t>shock</a:t>
            </a:r>
            <a:r>
              <a:rPr lang="fr-FR" sz="600" dirty="0" smtClean="0"/>
              <a:t> index</a:t>
            </a:r>
            <a:endParaRPr lang="fr-FR" sz="600" dirty="0"/>
          </a:p>
        </p:txBody>
      </p:sp>
      <p:sp>
        <p:nvSpPr>
          <p:cNvPr id="22" name="Rectangle 21"/>
          <p:cNvSpPr/>
          <p:nvPr/>
        </p:nvSpPr>
        <p:spPr>
          <a:xfrm>
            <a:off x="3012523" y="803554"/>
            <a:ext cx="3024146" cy="615553"/>
          </a:xfrm>
          <a:prstGeom prst="rect">
            <a:avLst/>
          </a:prstGeom>
          <a:ln w="22225"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endParaRPr lang="fr-FR" sz="1100" b="1" i="1" dirty="0" smtClean="0">
              <a:solidFill>
                <a:srgbClr val="C00000"/>
              </a:solidFill>
            </a:endParaRPr>
          </a:p>
          <a:p>
            <a:r>
              <a:rPr lang="fr-FR" sz="1200" b="1" i="1" dirty="0" smtClean="0">
                <a:solidFill>
                  <a:srgbClr val="C00000"/>
                </a:solidFill>
              </a:rPr>
              <a:t>Hémorragie </a:t>
            </a:r>
            <a:r>
              <a:rPr lang="fr-FR" sz="1200" b="1" i="1" dirty="0">
                <a:solidFill>
                  <a:srgbClr val="C00000"/>
                </a:solidFill>
              </a:rPr>
              <a:t>non contrôlable + état de </a:t>
            </a:r>
            <a:r>
              <a:rPr lang="fr-FR" sz="1200" b="1" i="1" dirty="0" smtClean="0">
                <a:solidFill>
                  <a:srgbClr val="C00000"/>
                </a:solidFill>
              </a:rPr>
              <a:t>choc</a:t>
            </a:r>
          </a:p>
          <a:p>
            <a:endParaRPr lang="fr-FR" sz="1100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47212" y="1692191"/>
            <a:ext cx="159089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GDS</a:t>
            </a:r>
            <a:r>
              <a:rPr lang="fr-FR" sz="1300" dirty="0" smtClean="0"/>
              <a:t> </a:t>
            </a:r>
          </a:p>
          <a:p>
            <a:r>
              <a:rPr lang="fr-FR" sz="1200" dirty="0" smtClean="0"/>
              <a:t>=&gt; </a:t>
            </a:r>
            <a:r>
              <a:rPr lang="fr-FR" sz="1200" dirty="0"/>
              <a:t>pH, </a:t>
            </a:r>
            <a:r>
              <a:rPr lang="fr-FR" sz="1200" dirty="0" err="1"/>
              <a:t>Hb</a:t>
            </a:r>
            <a:r>
              <a:rPr lang="fr-FR" sz="1200" dirty="0"/>
              <a:t> et Ca++</a:t>
            </a:r>
            <a:br>
              <a:rPr lang="fr-FR" sz="1200" dirty="0"/>
            </a:br>
            <a:r>
              <a:rPr lang="fr-FR" sz="1200" b="1" dirty="0"/>
              <a:t>Fibrinog</a:t>
            </a:r>
            <a:r>
              <a:rPr lang="fr-FR" sz="1200" dirty="0"/>
              <a:t>è</a:t>
            </a:r>
            <a:r>
              <a:rPr lang="fr-FR" sz="1200" b="1" dirty="0"/>
              <a:t>ne</a:t>
            </a:r>
            <a:r>
              <a:rPr lang="fr-FR" sz="1100" dirty="0"/>
              <a:t/>
            </a:r>
            <a:br>
              <a:rPr lang="fr-FR" sz="1100" dirty="0"/>
            </a:br>
            <a:endParaRPr lang="fr-FR" sz="1100" dirty="0"/>
          </a:p>
        </p:txBody>
      </p:sp>
      <p:sp>
        <p:nvSpPr>
          <p:cNvPr id="24" name="Rectangle 23"/>
          <p:cNvSpPr/>
          <p:nvPr/>
        </p:nvSpPr>
        <p:spPr>
          <a:xfrm>
            <a:off x="3248403" y="2351757"/>
            <a:ext cx="17002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u="sng" dirty="0"/>
              <a:t>Selon résultats</a:t>
            </a:r>
            <a:r>
              <a:rPr lang="fr-FR" sz="900" dirty="0"/>
              <a:t> :</a:t>
            </a:r>
            <a:br>
              <a:rPr lang="fr-FR" sz="900" dirty="0"/>
            </a:br>
            <a:r>
              <a:rPr lang="fr-FR" sz="900" b="1" dirty="0"/>
              <a:t>Poursuite </a:t>
            </a:r>
            <a:r>
              <a:rPr lang="fr-FR" sz="900" dirty="0"/>
              <a:t>de la transfusion</a:t>
            </a:r>
            <a:br>
              <a:rPr lang="fr-FR" sz="900" dirty="0"/>
            </a:br>
            <a:r>
              <a:rPr lang="fr-FR" sz="900" dirty="0"/>
              <a:t>Discuter </a:t>
            </a:r>
            <a:r>
              <a:rPr lang="fr-FR" sz="900" b="1" dirty="0" smtClean="0"/>
              <a:t>bicarbonate </a:t>
            </a:r>
            <a:r>
              <a:rPr lang="fr-FR" sz="900" dirty="0"/>
              <a:t>si pH&lt;7,1</a:t>
            </a:r>
            <a:br>
              <a:rPr lang="fr-FR" sz="900" dirty="0"/>
            </a:br>
            <a:r>
              <a:rPr lang="fr-FR" sz="900" b="1" dirty="0"/>
              <a:t>Fibrinog</a:t>
            </a:r>
            <a:r>
              <a:rPr lang="fr-FR" sz="900" dirty="0"/>
              <a:t>è</a:t>
            </a:r>
            <a:r>
              <a:rPr lang="fr-FR" sz="900" b="1" dirty="0"/>
              <a:t>ne </a:t>
            </a:r>
            <a:r>
              <a:rPr lang="fr-FR" sz="900" dirty="0"/>
              <a:t>3g</a:t>
            </a:r>
            <a:br>
              <a:rPr lang="fr-FR" sz="900" dirty="0"/>
            </a:br>
            <a:r>
              <a:rPr lang="fr-FR" sz="900" b="1" dirty="0"/>
              <a:t>CaCl2 </a:t>
            </a:r>
            <a:r>
              <a:rPr lang="fr-FR" sz="900" dirty="0"/>
              <a:t>2g sur 10min</a:t>
            </a:r>
            <a:br>
              <a:rPr lang="fr-FR" sz="900" dirty="0"/>
            </a:br>
            <a:endParaRPr lang="fr-FR" sz="900" dirty="0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3204038" y="2351757"/>
            <a:ext cx="0" cy="736287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831967" y="1736899"/>
            <a:ext cx="206813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/>
              <a:t>GDS </a:t>
            </a:r>
            <a:endParaRPr lang="fr-FR" sz="1600" b="1" dirty="0" smtClean="0"/>
          </a:p>
          <a:p>
            <a:pPr marL="171450" indent="-171450">
              <a:buFont typeface="Symbol"/>
              <a:buChar char="Þ"/>
            </a:pPr>
            <a:r>
              <a:rPr lang="fr-FR" sz="1200" dirty="0" smtClean="0"/>
              <a:t>pH</a:t>
            </a:r>
            <a:r>
              <a:rPr lang="fr-FR" sz="1200" dirty="0"/>
              <a:t>, </a:t>
            </a:r>
            <a:r>
              <a:rPr lang="fr-FR" sz="1200" dirty="0" err="1"/>
              <a:t>Hb</a:t>
            </a:r>
            <a:r>
              <a:rPr lang="fr-FR" sz="1200" dirty="0"/>
              <a:t> et </a:t>
            </a:r>
            <a:r>
              <a:rPr lang="fr-FR" sz="1200" dirty="0" smtClean="0"/>
              <a:t>Ca</a:t>
            </a:r>
            <a:r>
              <a:rPr lang="fr-FR" sz="1200" dirty="0"/>
              <a:t>++</a:t>
            </a:r>
            <a:br>
              <a:rPr lang="fr-FR" sz="1200" dirty="0"/>
            </a:br>
            <a:r>
              <a:rPr lang="fr-FR" sz="1200" b="1" dirty="0" smtClean="0"/>
              <a:t>Fibrinog</a:t>
            </a:r>
            <a:r>
              <a:rPr lang="fr-FR" sz="1200" dirty="0" smtClean="0"/>
              <a:t>è</a:t>
            </a:r>
            <a:r>
              <a:rPr lang="fr-FR" sz="1200" b="1" dirty="0" smtClean="0"/>
              <a:t>ne  NFS </a:t>
            </a:r>
            <a:r>
              <a:rPr lang="fr-FR" sz="1200" b="1" dirty="0"/>
              <a:t>TP TCA</a:t>
            </a:r>
            <a:r>
              <a:rPr lang="fr-FR" sz="1100" dirty="0"/>
              <a:t/>
            </a:r>
            <a:br>
              <a:rPr lang="fr-FR" sz="1100" dirty="0"/>
            </a:br>
            <a:endParaRPr lang="fr-FR" sz="1100" dirty="0"/>
          </a:p>
        </p:txBody>
      </p:sp>
      <p:cxnSp>
        <p:nvCxnSpPr>
          <p:cNvPr id="29" name="Connecteur droit avec flèche 28"/>
          <p:cNvCxnSpPr/>
          <p:nvPr/>
        </p:nvCxnSpPr>
        <p:spPr>
          <a:xfrm>
            <a:off x="5253212" y="2382034"/>
            <a:ext cx="1" cy="706009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329950" y="2348195"/>
            <a:ext cx="17190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u="sng" dirty="0"/>
              <a:t>Selon résultats</a:t>
            </a:r>
            <a:r>
              <a:rPr lang="fr-FR" sz="900" dirty="0"/>
              <a:t> :</a:t>
            </a:r>
            <a:br>
              <a:rPr lang="fr-FR" sz="900" dirty="0"/>
            </a:br>
            <a:r>
              <a:rPr lang="fr-FR" sz="900" b="1" dirty="0"/>
              <a:t>Poursuite </a:t>
            </a:r>
            <a:r>
              <a:rPr lang="fr-FR" sz="900" dirty="0"/>
              <a:t>de la transfusion</a:t>
            </a:r>
            <a:br>
              <a:rPr lang="fr-FR" sz="900" dirty="0"/>
            </a:br>
            <a:r>
              <a:rPr lang="fr-FR" sz="900" dirty="0"/>
              <a:t>Discuter </a:t>
            </a:r>
            <a:r>
              <a:rPr lang="fr-FR" sz="900" b="1" dirty="0" smtClean="0"/>
              <a:t>bicarbonate </a:t>
            </a:r>
            <a:r>
              <a:rPr lang="fr-FR" sz="900" dirty="0"/>
              <a:t>si pH&lt;7,1</a:t>
            </a:r>
            <a:br>
              <a:rPr lang="fr-FR" sz="900" dirty="0"/>
            </a:br>
            <a:r>
              <a:rPr lang="fr-FR" sz="900" b="1" dirty="0"/>
              <a:t>Fibrinog</a:t>
            </a:r>
            <a:r>
              <a:rPr lang="fr-FR" sz="900" dirty="0"/>
              <a:t>è</a:t>
            </a:r>
            <a:r>
              <a:rPr lang="fr-FR" sz="900" b="1" dirty="0"/>
              <a:t>ne </a:t>
            </a:r>
            <a:r>
              <a:rPr lang="fr-FR" sz="900" dirty="0"/>
              <a:t>1,5g à 3g</a:t>
            </a:r>
            <a:br>
              <a:rPr lang="fr-FR" sz="900" dirty="0"/>
            </a:br>
            <a:r>
              <a:rPr lang="fr-FR" sz="900" b="1" dirty="0"/>
              <a:t>CaCl2 </a:t>
            </a:r>
            <a:r>
              <a:rPr lang="fr-FR" sz="900" dirty="0"/>
              <a:t>2g sur 10min</a:t>
            </a:r>
            <a:br>
              <a:rPr lang="fr-FR" sz="900" dirty="0"/>
            </a:br>
            <a:endParaRPr lang="fr-FR" sz="900" dirty="0"/>
          </a:p>
        </p:txBody>
      </p:sp>
      <p:sp>
        <p:nvSpPr>
          <p:cNvPr id="32" name="Rectangle 31"/>
          <p:cNvSpPr/>
          <p:nvPr/>
        </p:nvSpPr>
        <p:spPr>
          <a:xfrm>
            <a:off x="7010410" y="1715838"/>
            <a:ext cx="136482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GDS</a:t>
            </a:r>
            <a:r>
              <a:rPr lang="fr-FR" sz="1200" dirty="0" smtClean="0"/>
              <a:t> </a:t>
            </a:r>
          </a:p>
          <a:p>
            <a:r>
              <a:rPr lang="fr-FR" sz="1200" dirty="0" smtClean="0"/>
              <a:t>=&gt; </a:t>
            </a:r>
            <a:r>
              <a:rPr lang="fr-FR" sz="1200" dirty="0"/>
              <a:t>pH, </a:t>
            </a:r>
            <a:r>
              <a:rPr lang="fr-FR" sz="1200" dirty="0" err="1"/>
              <a:t>Hb</a:t>
            </a:r>
            <a:r>
              <a:rPr lang="fr-FR" sz="1200" dirty="0"/>
              <a:t> et Ca++</a:t>
            </a:r>
            <a:br>
              <a:rPr lang="fr-FR" sz="1200" dirty="0"/>
            </a:br>
            <a:r>
              <a:rPr lang="fr-FR" sz="1200" b="1" dirty="0"/>
              <a:t>Fibrinog</a:t>
            </a:r>
            <a:r>
              <a:rPr lang="fr-FR" sz="1200" dirty="0"/>
              <a:t>è</a:t>
            </a:r>
            <a:r>
              <a:rPr lang="fr-FR" sz="1200" b="1" dirty="0"/>
              <a:t>ne</a:t>
            </a:r>
            <a:r>
              <a:rPr lang="fr-FR" sz="1100" dirty="0"/>
              <a:t/>
            </a:r>
            <a:br>
              <a:rPr lang="fr-FR" sz="1100" dirty="0"/>
            </a:br>
            <a:endParaRPr lang="fr-FR" sz="1100" dirty="0"/>
          </a:p>
        </p:txBody>
      </p:sp>
      <p:sp>
        <p:nvSpPr>
          <p:cNvPr id="31" name="Rectangle 30"/>
          <p:cNvSpPr/>
          <p:nvPr/>
        </p:nvSpPr>
        <p:spPr>
          <a:xfrm>
            <a:off x="7295618" y="237045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900" u="sng" dirty="0"/>
              <a:t>Selon résultats</a:t>
            </a:r>
            <a:r>
              <a:rPr lang="fr-FR" sz="900" dirty="0"/>
              <a:t> :</a:t>
            </a:r>
            <a:br>
              <a:rPr lang="fr-FR" sz="900" dirty="0"/>
            </a:br>
            <a:r>
              <a:rPr lang="fr-FR" sz="900" b="1" dirty="0"/>
              <a:t>Poursuite </a:t>
            </a:r>
            <a:r>
              <a:rPr lang="fr-FR" sz="900" dirty="0"/>
              <a:t>de la transfusion</a:t>
            </a:r>
            <a:br>
              <a:rPr lang="fr-FR" sz="900" dirty="0"/>
            </a:br>
            <a:r>
              <a:rPr lang="fr-FR" sz="900" dirty="0"/>
              <a:t>Discuter </a:t>
            </a:r>
            <a:r>
              <a:rPr lang="fr-FR" sz="900" b="1" dirty="0" smtClean="0"/>
              <a:t>bicarbonate </a:t>
            </a:r>
            <a:r>
              <a:rPr lang="fr-FR" sz="900" dirty="0"/>
              <a:t>si pH&lt;7,1</a:t>
            </a:r>
            <a:br>
              <a:rPr lang="fr-FR" sz="900" dirty="0"/>
            </a:br>
            <a:r>
              <a:rPr lang="fr-FR" sz="900" b="1" dirty="0"/>
              <a:t>Fibrinog</a:t>
            </a:r>
            <a:r>
              <a:rPr lang="fr-FR" sz="900" dirty="0"/>
              <a:t>è</a:t>
            </a:r>
            <a:r>
              <a:rPr lang="fr-FR" sz="900" b="1" dirty="0"/>
              <a:t>ne </a:t>
            </a:r>
            <a:r>
              <a:rPr lang="fr-FR" sz="900" dirty="0"/>
              <a:t>1,5g à 3g</a:t>
            </a:r>
            <a:br>
              <a:rPr lang="fr-FR" sz="900" dirty="0"/>
            </a:br>
            <a:r>
              <a:rPr lang="fr-FR" sz="900" b="1" dirty="0"/>
              <a:t>CaCl2 </a:t>
            </a:r>
            <a:r>
              <a:rPr lang="fr-FR" sz="900" dirty="0"/>
              <a:t>2g sur 10min</a:t>
            </a:r>
            <a:br>
              <a:rPr lang="fr-FR" sz="900" dirty="0"/>
            </a:br>
            <a:endParaRPr lang="fr-FR" sz="900" dirty="0"/>
          </a:p>
        </p:txBody>
      </p:sp>
      <p:cxnSp>
        <p:nvCxnSpPr>
          <p:cNvPr id="34" name="Connecteur droit avec flèche 33"/>
          <p:cNvCxnSpPr/>
          <p:nvPr/>
        </p:nvCxnSpPr>
        <p:spPr>
          <a:xfrm>
            <a:off x="7247993" y="2351756"/>
            <a:ext cx="0" cy="736287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8653509" y="3319570"/>
            <a:ext cx="14046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 err="1" smtClean="0"/>
              <a:t>Etc</a:t>
            </a:r>
            <a:r>
              <a:rPr lang="fr-FR" sz="1300" b="1" dirty="0" smtClean="0"/>
              <a:t> </a:t>
            </a:r>
            <a:r>
              <a:rPr lang="fr-FR" sz="1000" dirty="0" smtClean="0"/>
              <a:t>…</a:t>
            </a:r>
            <a:endParaRPr lang="fr-FR" sz="1000" dirty="0"/>
          </a:p>
        </p:txBody>
      </p:sp>
      <p:sp>
        <p:nvSpPr>
          <p:cNvPr id="37" name="Rectangle 36"/>
          <p:cNvSpPr/>
          <p:nvPr/>
        </p:nvSpPr>
        <p:spPr>
          <a:xfrm>
            <a:off x="6444208" y="84622"/>
            <a:ext cx="2630227" cy="1631216"/>
          </a:xfrm>
          <a:prstGeom prst="rect">
            <a:avLst/>
          </a:prstGeom>
          <a:ln w="22225"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innerShdw blurRad="114300">
              <a:srgbClr val="FFC000"/>
            </a:innerShdw>
          </a:effectLst>
        </p:spPr>
        <p:txBody>
          <a:bodyPr wrap="square">
            <a:spAutoFit/>
          </a:bodyPr>
          <a:lstStyle/>
          <a:p>
            <a:r>
              <a:rPr lang="fr-FR" sz="1300" b="1" dirty="0" err="1"/>
              <a:t>Shock</a:t>
            </a:r>
            <a:r>
              <a:rPr lang="fr-FR" sz="1300" b="1" dirty="0"/>
              <a:t> Index </a:t>
            </a:r>
            <a:r>
              <a:rPr lang="fr-FR" sz="1300" b="1" dirty="0" smtClean="0"/>
              <a:t>:</a:t>
            </a:r>
          </a:p>
          <a:p>
            <a:r>
              <a:rPr lang="fr-FR" sz="1200" dirty="0" smtClean="0"/>
              <a:t>Indice prédictif de transfusion massive </a:t>
            </a:r>
            <a:endParaRPr lang="fr-FR" sz="1200" dirty="0"/>
          </a:p>
          <a:p>
            <a:r>
              <a:rPr lang="fr-FR" sz="800" dirty="0"/>
              <a:t> </a:t>
            </a:r>
            <a:r>
              <a:rPr lang="fr-FR" sz="1300" dirty="0"/>
              <a:t/>
            </a:r>
            <a:br>
              <a:rPr lang="fr-FR" sz="1300" dirty="0"/>
            </a:br>
            <a:r>
              <a:rPr lang="fr-FR" sz="1300" dirty="0"/>
              <a:t>    </a:t>
            </a:r>
            <a:r>
              <a:rPr lang="fr-FR" sz="1300" b="1" dirty="0"/>
              <a:t>FC / PAS ≥ 1 : Choc modéré</a:t>
            </a:r>
            <a:r>
              <a:rPr lang="fr-FR" sz="1300" dirty="0"/>
              <a:t/>
            </a:r>
            <a:br>
              <a:rPr lang="fr-FR" sz="1300" dirty="0"/>
            </a:br>
            <a:r>
              <a:rPr lang="fr-FR" sz="1300" dirty="0"/>
              <a:t>    </a:t>
            </a:r>
            <a:r>
              <a:rPr lang="fr-FR" sz="1300" b="1" dirty="0"/>
              <a:t>FC / PAS ≥ 1,4 : Choc </a:t>
            </a:r>
            <a:r>
              <a:rPr lang="fr-FR" sz="1300" b="1" dirty="0" smtClean="0"/>
              <a:t>sévère</a:t>
            </a:r>
          </a:p>
          <a:p>
            <a:endParaRPr lang="fr-FR" sz="800" dirty="0"/>
          </a:p>
          <a:p>
            <a:r>
              <a:rPr lang="fr-FR" sz="1100" dirty="0" smtClean="0"/>
              <a:t>FC </a:t>
            </a:r>
            <a:r>
              <a:rPr lang="fr-FR" sz="1000" dirty="0"/>
              <a:t>: fréquence cardiaque ; </a:t>
            </a:r>
            <a:r>
              <a:rPr lang="fr-FR" sz="1100" dirty="0"/>
              <a:t>PAS</a:t>
            </a:r>
            <a:r>
              <a:rPr lang="fr-FR" sz="1000" dirty="0"/>
              <a:t> : pression</a:t>
            </a:r>
            <a:br>
              <a:rPr lang="fr-FR" sz="1000" dirty="0"/>
            </a:br>
            <a:r>
              <a:rPr lang="fr-FR" sz="1000" dirty="0"/>
              <a:t>artérielle </a:t>
            </a:r>
            <a:r>
              <a:rPr lang="fr-FR" sz="1000" dirty="0" smtClean="0"/>
              <a:t>systolique</a:t>
            </a:r>
            <a:r>
              <a:rPr lang="fr-FR" sz="1000" dirty="0"/>
              <a:t/>
            </a:r>
            <a:br>
              <a:rPr lang="fr-FR" sz="1000" dirty="0"/>
            </a:br>
            <a:r>
              <a:rPr lang="fr-FR" sz="1000" dirty="0" err="1"/>
              <a:t>Mutschler</a:t>
            </a:r>
            <a:r>
              <a:rPr lang="fr-FR" sz="1000" dirty="0"/>
              <a:t> et al. </a:t>
            </a:r>
            <a:r>
              <a:rPr lang="fr-FR" sz="1000" i="1" dirty="0"/>
              <a:t>Critical Care </a:t>
            </a:r>
            <a:r>
              <a:rPr lang="fr-FR" sz="1000" dirty="0" smtClean="0"/>
              <a:t>2013</a:t>
            </a:r>
            <a:endParaRPr lang="fr-FR" sz="1000" dirty="0"/>
          </a:p>
        </p:txBody>
      </p:sp>
      <p:cxnSp>
        <p:nvCxnSpPr>
          <p:cNvPr id="39" name="Connecteur droit 38"/>
          <p:cNvCxnSpPr/>
          <p:nvPr/>
        </p:nvCxnSpPr>
        <p:spPr>
          <a:xfrm>
            <a:off x="3209650" y="3433047"/>
            <a:ext cx="11224" cy="113462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5253213" y="3418160"/>
            <a:ext cx="0" cy="145100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7236296" y="3397716"/>
            <a:ext cx="0" cy="1955701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èche droite 44"/>
          <p:cNvSpPr/>
          <p:nvPr/>
        </p:nvSpPr>
        <p:spPr>
          <a:xfrm>
            <a:off x="6124867" y="976508"/>
            <a:ext cx="254713" cy="26964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avec flèche 39"/>
          <p:cNvCxnSpPr/>
          <p:nvPr/>
        </p:nvCxnSpPr>
        <p:spPr>
          <a:xfrm flipV="1">
            <a:off x="255750" y="3397716"/>
            <a:ext cx="0" cy="342379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265377" y="2834939"/>
            <a:ext cx="1" cy="31953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4228573" y="35729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2017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7510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163</Words>
  <Application>Microsoft Office PowerPoint</Application>
  <PresentationFormat>Affichage à l'écran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TRANSFUSION MASSIVE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TRANSFUSION MASSIVE d2016</dc:title>
  <dc:creator>LEOST Jocelyne</dc:creator>
  <cp:lastModifiedBy>Roy Martine</cp:lastModifiedBy>
  <cp:revision>50</cp:revision>
  <cp:lastPrinted>2017-05-15T13:26:13Z</cp:lastPrinted>
  <dcterms:created xsi:type="dcterms:W3CDTF">2017-05-12T12:57:35Z</dcterms:created>
  <dcterms:modified xsi:type="dcterms:W3CDTF">2017-05-15T14:18:41Z</dcterms:modified>
</cp:coreProperties>
</file>